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95" r:id="rId2"/>
    <p:sldId id="347" r:id="rId3"/>
    <p:sldId id="343" r:id="rId4"/>
    <p:sldId id="349" r:id="rId5"/>
    <p:sldId id="350" r:id="rId6"/>
    <p:sldId id="366" r:id="rId7"/>
    <p:sldId id="367" r:id="rId8"/>
    <p:sldId id="356" r:id="rId9"/>
    <p:sldId id="362" r:id="rId10"/>
    <p:sldId id="363" r:id="rId11"/>
    <p:sldId id="364" r:id="rId12"/>
    <p:sldId id="359" r:id="rId13"/>
    <p:sldId id="358" r:id="rId14"/>
    <p:sldId id="365" r:id="rId15"/>
    <p:sldId id="29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2F923F-14BC-4550-8C79-769F46134CD7}">
          <p14:sldIdLst>
            <p14:sldId id="295"/>
            <p14:sldId id="347"/>
            <p14:sldId id="343"/>
            <p14:sldId id="349"/>
            <p14:sldId id="350"/>
            <p14:sldId id="366"/>
            <p14:sldId id="367"/>
            <p14:sldId id="356"/>
            <p14:sldId id="362"/>
            <p14:sldId id="363"/>
            <p14:sldId id="364"/>
            <p14:sldId id="359"/>
            <p14:sldId id="358"/>
            <p14:sldId id="365"/>
          </p14:sldIdLst>
        </p14:section>
        <p14:section name="social media" id="{7199FBFA-D18A-4739-B4CF-F74F54B254ED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3E3B"/>
    <a:srgbClr val="792D2B"/>
    <a:srgbClr val="1E5A94"/>
    <a:srgbClr val="008000"/>
    <a:srgbClr val="B6434F"/>
    <a:srgbClr val="1F4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67" autoAdjust="0"/>
    <p:restoredTop sz="91826" autoAdjust="0"/>
  </p:normalViewPr>
  <p:slideViewPr>
    <p:cSldViewPr>
      <p:cViewPr varScale="1">
        <p:scale>
          <a:sx n="60" d="100"/>
          <a:sy n="60" d="100"/>
        </p:scale>
        <p:origin x="-1100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6D892E-F9BE-495C-A60E-5A4EF663F21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4D0733-F7EF-460C-98AD-266FFB6A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71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voluntary review of non-voting election technology such as electronic poll books, ballot delivery systems, election night reporting, ballot on demand systems, and other pertinent technology. Provide a clearinghouse for state-level testing of these technologies (i.e. Indiana and Virginia’s electronic poll book test reports).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~10,000</a:t>
            </a:r>
            <a:r>
              <a:rPr lang="en-US" sz="1200" baseline="0" dirty="0" smtClean="0"/>
              <a:t> jurisdictions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254 counties…Georgia</a:t>
            </a:r>
            <a:r>
              <a:rPr lang="en-US" sz="1200" baseline="0" dirty="0" smtClean="0"/>
              <a:t> is next with 159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Wisconsin has 1,852 jurisdictions at the city, town, and village level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Population = 134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6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733-F7EF-460C-98AD-266FFB6A45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4571" y="3276485"/>
            <a:ext cx="7246734" cy="1067313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spc="0" baseline="0">
                <a:solidFill>
                  <a:srgbClr val="1E5A94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Name and title 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2160770"/>
            <a:ext cx="8305800" cy="864222"/>
          </a:xfrm>
          <a:prstGeom prst="rect">
            <a:avLst/>
          </a:prstGeom>
          <a:solidFill>
            <a:srgbClr val="1E5A94"/>
          </a:solidFill>
          <a:ln>
            <a:solidFill>
              <a:srgbClr val="1E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220698"/>
            <a:ext cx="7848600" cy="744367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400" b="1" spc="5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Presentation short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84571" y="4956294"/>
            <a:ext cx="5944829" cy="89676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0" spc="0" baseline="0">
                <a:solidFill>
                  <a:srgbClr val="1E5A94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Date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Location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87309"/>
            <a:ext cx="1722790" cy="1208091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 rot="19800000">
            <a:off x="-442956" y="453329"/>
            <a:ext cx="3798426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rot="19800000">
            <a:off x="-392805" y="151099"/>
            <a:ext cx="2296942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 rot="9000000" flipV="1">
            <a:off x="6943956" y="6284786"/>
            <a:ext cx="2629205" cy="39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 rot="9000000" flipV="1">
            <a:off x="5675678" y="5885667"/>
            <a:ext cx="4100208" cy="39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ver_photo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87309"/>
            <a:ext cx="1722790" cy="12080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9800000">
            <a:off x="-442956" y="453329"/>
            <a:ext cx="3798426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800000">
            <a:off x="-392805" y="151099"/>
            <a:ext cx="2296942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rot="9000000" flipV="1">
            <a:off x="6943956" y="6284786"/>
            <a:ext cx="2629205" cy="39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207841"/>
            <a:ext cx="8001000" cy="864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 rot="9000000" flipV="1">
            <a:off x="5675678" y="5885667"/>
            <a:ext cx="4100208" cy="39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01782" y="4227605"/>
            <a:ext cx="7467600" cy="744538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rgbClr val="1E5A94"/>
                </a:solidFill>
              </a:defRPr>
            </a:lvl1pPr>
          </a:lstStyle>
          <a:p>
            <a:r>
              <a:rPr lang="en-US" dirty="0"/>
              <a:t>Section header with photo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73977" y="2590800"/>
            <a:ext cx="3733800" cy="2071603"/>
          </a:xfr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rgbClr val="1E5A94"/>
                </a:solidFill>
              </a:defRPr>
            </a:lvl1pPr>
          </a:lstStyle>
          <a:p>
            <a:pPr lvl="0"/>
            <a:r>
              <a:rPr lang="en-US" dirty="0"/>
              <a:t>This is for a section or chapter head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73977" y="4782967"/>
            <a:ext cx="3733800" cy="1194387"/>
          </a:xfrm>
        </p:spPr>
        <p:txBody>
          <a:bodyPr>
            <a:noAutofit/>
          </a:bodyPr>
          <a:lstStyle>
            <a:lvl1pPr marL="342900" indent="-342900">
              <a:buFont typeface="Arial" charset="0"/>
              <a:buChar char="•"/>
              <a:defRPr sz="2000" b="0" baseline="0">
                <a:solidFill>
                  <a:srgbClr val="1E5A94"/>
                </a:solidFill>
              </a:defRPr>
            </a:lvl1pPr>
          </a:lstStyle>
          <a:p>
            <a:pPr lvl="0"/>
            <a:r>
              <a:rPr lang="en-US" dirty="0"/>
              <a:t>Add any details or agenda items here. </a:t>
            </a:r>
          </a:p>
        </p:txBody>
      </p:sp>
      <p:sp>
        <p:nvSpPr>
          <p:cNvPr id="10" name="Rectangle 9"/>
          <p:cNvSpPr/>
          <p:nvPr userDrawn="1"/>
        </p:nvSpPr>
        <p:spPr>
          <a:xfrm rot="19800000">
            <a:off x="-1340957" y="597503"/>
            <a:ext cx="5094995" cy="381000"/>
          </a:xfrm>
          <a:prstGeom prst="rect">
            <a:avLst/>
          </a:prstGeom>
          <a:solidFill>
            <a:srgbClr val="1E5A94"/>
          </a:solidFill>
          <a:ln>
            <a:solidFill>
              <a:srgbClr val="1E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9800000">
            <a:off x="-1569559" y="22770"/>
            <a:ext cx="5094995" cy="381000"/>
          </a:xfrm>
          <a:prstGeom prst="rect">
            <a:avLst/>
          </a:prstGeom>
          <a:solidFill>
            <a:srgbClr val="1E5A94"/>
          </a:solidFill>
          <a:ln>
            <a:solidFill>
              <a:srgbClr val="1E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87309"/>
            <a:ext cx="1722790" cy="120809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129754"/>
            <a:ext cx="3352800" cy="728246"/>
          </a:xfrm>
          <a:prstGeom prst="rect">
            <a:avLst/>
          </a:prstGeom>
          <a:solidFill>
            <a:schemeClr val="tx2"/>
          </a:solidFill>
          <a:ln>
            <a:solidFill>
              <a:srgbClr val="1E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6129754"/>
            <a:ext cx="5867400" cy="7282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626428" y="6172200"/>
            <a:ext cx="450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600" dirty="0">
                <a:solidFill>
                  <a:schemeClr val="bg1"/>
                </a:solidFill>
              </a:rPr>
              <a:t>U.S. Election Assistance Commission | </a:t>
            </a:r>
            <a:r>
              <a:rPr lang="en-US" sz="1600" dirty="0" err="1">
                <a:solidFill>
                  <a:schemeClr val="bg1"/>
                </a:solidFill>
              </a:rPr>
              <a:t>www.eac.gov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125502" y="1295400"/>
            <a:ext cx="6438900" cy="39624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87309"/>
            <a:ext cx="1722790" cy="1208091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2579" y="533400"/>
            <a:ext cx="6854896" cy="533401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spc="300" baseline="0">
                <a:solidFill>
                  <a:schemeClr val="tx2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Section or chapter title</a:t>
            </a:r>
          </a:p>
        </p:txBody>
      </p:sp>
      <p:sp>
        <p:nvSpPr>
          <p:cNvPr id="12" name="Rectangle 11"/>
          <p:cNvSpPr/>
          <p:nvPr userDrawn="1"/>
        </p:nvSpPr>
        <p:spPr>
          <a:xfrm rot="19800000">
            <a:off x="-1569559" y="22770"/>
            <a:ext cx="5094995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29754"/>
            <a:ext cx="3352800" cy="728246"/>
          </a:xfrm>
          <a:prstGeom prst="rect">
            <a:avLst/>
          </a:prstGeom>
          <a:solidFill>
            <a:schemeClr val="tx2"/>
          </a:solidFill>
          <a:ln>
            <a:solidFill>
              <a:srgbClr val="1E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276600" y="6129754"/>
            <a:ext cx="5867400" cy="7282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626428" y="6172200"/>
            <a:ext cx="450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600" dirty="0">
                <a:solidFill>
                  <a:schemeClr val="bg1"/>
                </a:solidFill>
              </a:rPr>
              <a:t>U.S. Election Assistance Commission | </a:t>
            </a:r>
            <a:r>
              <a:rPr lang="en-US" sz="1600" dirty="0" err="1">
                <a:solidFill>
                  <a:schemeClr val="bg1"/>
                </a:solidFill>
              </a:rPr>
              <a:t>www.eac.gov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457200" y="1323974"/>
            <a:ext cx="4038600" cy="4577181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724400" y="1324086"/>
            <a:ext cx="4038600" cy="457707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87309"/>
            <a:ext cx="1722790" cy="1208091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2579" y="533400"/>
            <a:ext cx="6854896" cy="533401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spc="300" baseline="0">
                <a:solidFill>
                  <a:schemeClr val="tx2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Section or chapter title</a:t>
            </a:r>
          </a:p>
        </p:txBody>
      </p:sp>
      <p:sp>
        <p:nvSpPr>
          <p:cNvPr id="23" name="Rectangle 22"/>
          <p:cNvSpPr/>
          <p:nvPr userDrawn="1"/>
        </p:nvSpPr>
        <p:spPr>
          <a:xfrm rot="19800000">
            <a:off x="-1569559" y="22770"/>
            <a:ext cx="5094995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6129754"/>
            <a:ext cx="3352800" cy="728246"/>
          </a:xfrm>
          <a:prstGeom prst="rect">
            <a:avLst/>
          </a:prstGeom>
          <a:solidFill>
            <a:schemeClr val="tx2"/>
          </a:solidFill>
          <a:ln>
            <a:solidFill>
              <a:srgbClr val="1E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3276600" y="6129754"/>
            <a:ext cx="5867400" cy="7282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4626428" y="6172200"/>
            <a:ext cx="450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600" dirty="0">
                <a:solidFill>
                  <a:schemeClr val="bg1"/>
                </a:solidFill>
              </a:rPr>
              <a:t>U.S. Election Assistance Commission | </a:t>
            </a:r>
            <a:r>
              <a:rPr lang="en-US" sz="1600" dirty="0" err="1">
                <a:solidFill>
                  <a:schemeClr val="bg1"/>
                </a:solidFill>
              </a:rPr>
              <a:t>www.eac.gov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r picture +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1198980" y="1308468"/>
            <a:ext cx="6854896" cy="32263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This slide is for bigger pictures. 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033131" y="4769572"/>
            <a:ext cx="5186593" cy="695146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Include shorter text here. Text should not be more than. 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87309"/>
            <a:ext cx="1722790" cy="1208091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2579" y="533400"/>
            <a:ext cx="6854896" cy="533401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spc="300" baseline="0">
                <a:solidFill>
                  <a:schemeClr val="tx2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Section or chapter title</a:t>
            </a:r>
          </a:p>
        </p:txBody>
      </p:sp>
      <p:sp>
        <p:nvSpPr>
          <p:cNvPr id="13" name="Rectangle 12"/>
          <p:cNvSpPr/>
          <p:nvPr userDrawn="1"/>
        </p:nvSpPr>
        <p:spPr>
          <a:xfrm rot="19800000">
            <a:off x="-1569559" y="22770"/>
            <a:ext cx="5094995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29754"/>
            <a:ext cx="3352800" cy="728246"/>
          </a:xfrm>
          <a:prstGeom prst="rect">
            <a:avLst/>
          </a:prstGeom>
          <a:solidFill>
            <a:schemeClr val="tx2"/>
          </a:solidFill>
          <a:ln>
            <a:solidFill>
              <a:srgbClr val="1E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276600" y="6129754"/>
            <a:ext cx="5867400" cy="7282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626428" y="6172200"/>
            <a:ext cx="450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600" dirty="0">
                <a:solidFill>
                  <a:schemeClr val="bg1"/>
                </a:solidFill>
              </a:rPr>
              <a:t>U.S. Election Assistance Commission | </a:t>
            </a:r>
            <a:r>
              <a:rPr lang="en-US" sz="1600" dirty="0" err="1">
                <a:solidFill>
                  <a:schemeClr val="bg1"/>
                </a:solidFill>
              </a:rPr>
              <a:t>www.eac.gov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8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E5A94"/>
          </a:solidFill>
          <a:ln>
            <a:solidFill>
              <a:srgbClr val="1E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225424" y="1984407"/>
            <a:ext cx="3689976" cy="1163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</a:rPr>
              <a:t>Facebook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</a:rPr>
              <a:t>Facebook.com</a:t>
            </a:r>
            <a:r>
              <a:rPr lang="en-US" sz="2800" b="1" dirty="0">
                <a:solidFill>
                  <a:schemeClr val="bg1"/>
                </a:solidFill>
              </a:rPr>
              <a:t>/eacgov1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3028" y="1836517"/>
            <a:ext cx="308725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</a:rPr>
              <a:t>Email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listen@eac.gov</a:t>
            </a:r>
            <a:endParaRPr lang="en-US" sz="2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3028" y="3676227"/>
            <a:ext cx="3324742" cy="16927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</a:rPr>
              <a:t>Twitter</a:t>
            </a:r>
          </a:p>
          <a:p>
            <a:r>
              <a: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sz="2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EACgov</a:t>
            </a:r>
            <a:endParaRPr lang="en-US" sz="2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256495"/>
            <a:ext cx="8318938" cy="864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09600" y="334663"/>
            <a:ext cx="6959162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1" dirty="0">
                <a:solidFill>
                  <a:srgbClr val="1E5A94"/>
                </a:solidFill>
              </a:rPr>
              <a:t>Social media</a:t>
            </a:r>
            <a:endParaRPr lang="en-US" sz="4000" b="1" kern="1200" dirty="0">
              <a:solidFill>
                <a:srgbClr val="1E5A94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87309"/>
            <a:ext cx="1722790" cy="1208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65" y="2041400"/>
            <a:ext cx="23615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7" y="3676227"/>
            <a:ext cx="442048" cy="3652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5" y="1905308"/>
            <a:ext cx="461913" cy="4568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37" y="3676227"/>
            <a:ext cx="514773" cy="514773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225424" y="3676227"/>
            <a:ext cx="3689976" cy="15942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Youtube</a:t>
            </a:r>
            <a:r>
              <a:rPr lang="en-US" sz="2000" b="1" dirty="0">
                <a:solidFill>
                  <a:schemeClr val="bg1"/>
                </a:solidFill>
              </a:rPr>
              <a:t> Channel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</a:rPr>
              <a:t>Election Assistance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</a:rPr>
              <a:t>Commission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93" y="5841076"/>
            <a:ext cx="581846" cy="42022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4029030" y="5740317"/>
            <a:ext cx="2188326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</a:t>
            </a:r>
          </a:p>
          <a:p>
            <a:r>
              <a:rPr lang="en-US" sz="2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www.eac.gov</a:t>
            </a:r>
            <a:endParaRPr lang="en-US" sz="2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56495"/>
            <a:ext cx="8318938" cy="864222"/>
          </a:xfrm>
          <a:prstGeom prst="rect">
            <a:avLst/>
          </a:prstGeom>
          <a:solidFill>
            <a:srgbClr val="1E5A94"/>
          </a:solidFill>
          <a:ln>
            <a:solidFill>
              <a:srgbClr val="1E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87309"/>
            <a:ext cx="1722790" cy="120809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295400" y="1655455"/>
            <a:ext cx="2802382" cy="19020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rgbClr val="1E5A94"/>
                </a:solidFill>
              </a:rPr>
              <a:t>Chairman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>
                <a:solidFill>
                  <a:srgbClr val="1E5A94"/>
                </a:solidFill>
              </a:rPr>
              <a:t>Thomas Hicks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>
                <a:solidFill>
                  <a:srgbClr val="1E5A94"/>
                </a:solidFill>
              </a:rPr>
              <a:t>(301)</a:t>
            </a:r>
            <a:r>
              <a:rPr lang="en-US" sz="2000" baseline="0" dirty="0">
                <a:solidFill>
                  <a:srgbClr val="1E5A94"/>
                </a:solidFill>
              </a:rPr>
              <a:t> </a:t>
            </a:r>
            <a:r>
              <a:rPr lang="en-US" sz="2000" dirty="0">
                <a:solidFill>
                  <a:srgbClr val="1E5A94"/>
                </a:solidFill>
              </a:rPr>
              <a:t>563-3971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>
                <a:solidFill>
                  <a:srgbClr val="1E5A94"/>
                </a:solidFill>
              </a:rPr>
              <a:t>thicks@eac.gov</a:t>
            </a:r>
            <a:endParaRPr lang="en-US" sz="2000" dirty="0">
              <a:solidFill>
                <a:srgbClr val="1E5A94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832976" y="1655455"/>
            <a:ext cx="3087252" cy="19020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rgbClr val="1E5A94"/>
                </a:solidFill>
              </a:rPr>
              <a:t>Vice Chair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>
                <a:solidFill>
                  <a:srgbClr val="1E5A94"/>
                </a:solidFill>
              </a:rPr>
              <a:t>Christy McCormick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>
                <a:solidFill>
                  <a:srgbClr val="1E5A94"/>
                </a:solidFill>
              </a:rPr>
              <a:t>(301)</a:t>
            </a:r>
            <a:r>
              <a:rPr lang="en-US" sz="2000" baseline="0" dirty="0">
                <a:solidFill>
                  <a:srgbClr val="1E5A94"/>
                </a:solidFill>
              </a:rPr>
              <a:t> </a:t>
            </a:r>
            <a:r>
              <a:rPr lang="en-US" sz="2000" dirty="0">
                <a:solidFill>
                  <a:srgbClr val="1E5A94"/>
                </a:solidFill>
              </a:rPr>
              <a:t>563-3965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>
                <a:solidFill>
                  <a:srgbClr val="1E5A94"/>
                </a:solidFill>
              </a:rPr>
              <a:t>cmccormick@eac.gov</a:t>
            </a:r>
            <a:endParaRPr lang="en-US" sz="2000" dirty="0">
              <a:solidFill>
                <a:srgbClr val="1E5A94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295400" y="4183558"/>
            <a:ext cx="2214618" cy="19020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rgbClr val="1E5A94"/>
                </a:solidFill>
              </a:rPr>
              <a:t>Executive Director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>
                <a:solidFill>
                  <a:srgbClr val="1E5A94"/>
                </a:solidFill>
              </a:rPr>
              <a:t>Brian Newby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>
                <a:solidFill>
                  <a:srgbClr val="1E5A94"/>
                </a:solidFill>
              </a:rPr>
              <a:t>(301)</a:t>
            </a:r>
            <a:r>
              <a:rPr lang="en-US" sz="2000" baseline="0" dirty="0">
                <a:solidFill>
                  <a:srgbClr val="1E5A94"/>
                </a:solidFill>
              </a:rPr>
              <a:t> </a:t>
            </a:r>
            <a:r>
              <a:rPr lang="en-US" sz="2000" dirty="0">
                <a:solidFill>
                  <a:srgbClr val="1E5A94"/>
                </a:solidFill>
              </a:rPr>
              <a:t>563-3959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>
                <a:solidFill>
                  <a:srgbClr val="1E5A94"/>
                </a:solidFill>
              </a:rPr>
              <a:t>bnewby@eac.gov</a:t>
            </a:r>
            <a:endParaRPr lang="en-US" sz="2000" dirty="0">
              <a:solidFill>
                <a:srgbClr val="1E5A94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9600" y="334663"/>
            <a:ext cx="6959162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</a:t>
            </a:r>
            <a:r>
              <a:rPr lang="en-US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4000" b="1" dirty="0">
                <a:solidFill>
                  <a:schemeClr val="bg1"/>
                </a:solidFill>
              </a:rPr>
              <a:t>tact</a:t>
            </a:r>
            <a:r>
              <a:rPr lang="en-US" sz="4000" b="1" baseline="0" dirty="0">
                <a:solidFill>
                  <a:schemeClr val="bg1"/>
                </a:solidFill>
              </a:rPr>
              <a:t> </a:t>
            </a:r>
            <a:r>
              <a:rPr lang="en-US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</a:t>
            </a:r>
          </a:p>
        </p:txBody>
      </p:sp>
      <p:sp>
        <p:nvSpPr>
          <p:cNvPr id="13" name="Rectangle 12"/>
          <p:cNvSpPr/>
          <p:nvPr userDrawn="1"/>
        </p:nvSpPr>
        <p:spPr>
          <a:xfrm rot="9000000" flipV="1">
            <a:off x="6943956" y="6284786"/>
            <a:ext cx="2629205" cy="39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9000000" flipV="1">
            <a:off x="5675678" y="5885667"/>
            <a:ext cx="4100208" cy="39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374"/>
            <a:ext cx="9144000" cy="6858000"/>
          </a:xfrm>
          <a:prstGeom prst="rect">
            <a:avLst/>
          </a:prstGeom>
          <a:solidFill>
            <a:srgbClr val="1E5A94"/>
          </a:solidFill>
          <a:ln>
            <a:solidFill>
              <a:srgbClr val="1E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19800000">
            <a:off x="-1340957" y="597503"/>
            <a:ext cx="509499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9800000">
            <a:off x="-1569559" y="22770"/>
            <a:ext cx="509499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273977" y="2590800"/>
            <a:ext cx="37338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87309"/>
            <a:ext cx="1722790" cy="12080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FBCF-8101-49AF-A679-9B24C7A268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52" r:id="rId4"/>
    <p:sldLayoutId id="2147483653" r:id="rId5"/>
    <p:sldLayoutId id="2147483659" r:id="rId6"/>
    <p:sldLayoutId id="2147483655" r:id="rId7"/>
    <p:sldLayoutId id="2147483656" r:id="rId8"/>
    <p:sldLayoutId id="214748365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lovato@eac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paumayr@eac.gov" TargetMode="External"/><Relationship Id="rId4" Type="http://schemas.openxmlformats.org/officeDocument/2006/relationships/hyperlink" Target="mailto:jbowers@eac.go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72258"/>
            <a:ext cx="6400800" cy="711822"/>
          </a:xfrm>
          <a:prstGeom prst="rect">
            <a:avLst/>
          </a:prstGeom>
          <a:solidFill>
            <a:srgbClr val="1E5A94"/>
          </a:solidFill>
          <a:ln>
            <a:solidFill>
              <a:srgbClr val="1E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pc="5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3359298"/>
            <a:ext cx="4419600" cy="526902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The EAC’s Role</a:t>
            </a:r>
            <a:endParaRPr lang="en-US" sz="3200" spc="5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400" y="2286000"/>
            <a:ext cx="7543800" cy="685800"/>
          </a:xfrm>
        </p:spPr>
        <p:txBody>
          <a:bodyPr/>
          <a:lstStyle/>
          <a:p>
            <a:r>
              <a:rPr lang="en-US" sz="3600" dirty="0" smtClean="0"/>
              <a:t>Voting System Testing &amp; Certification</a:t>
            </a:r>
            <a:endParaRPr lang="en-US" sz="36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685800" y="4800600"/>
            <a:ext cx="6630629" cy="896768"/>
          </a:xfrm>
        </p:spPr>
        <p:txBody>
          <a:bodyPr/>
          <a:lstStyle/>
          <a:p>
            <a:r>
              <a:rPr lang="en-US" sz="2600" dirty="0"/>
              <a:t>Jerome </a:t>
            </a:r>
            <a:r>
              <a:rPr lang="en-US" sz="2600" dirty="0" smtClean="0"/>
              <a:t>Lovato</a:t>
            </a:r>
            <a:endParaRPr lang="en-US" sz="2600" dirty="0"/>
          </a:p>
          <a:p>
            <a:r>
              <a:rPr lang="en-US" sz="2600" dirty="0" smtClean="0"/>
              <a:t>Director, Voting System Testing &amp; Certification</a:t>
            </a:r>
          </a:p>
          <a:p>
            <a:r>
              <a:rPr lang="en-US" sz="2600" dirty="0" smtClean="0"/>
              <a:t>U.S</a:t>
            </a:r>
            <a:r>
              <a:rPr lang="en-US" sz="2600" dirty="0"/>
              <a:t>. Election Assistance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0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25502" y="1219200"/>
            <a:ext cx="6646898" cy="47457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Certified 10 voting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Voluntary </a:t>
            </a:r>
            <a:r>
              <a:rPr lang="en-US" dirty="0" smtClean="0"/>
              <a:t>Voting System Guidelines 2.0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Revised Principles &amp; Guidelines document based on public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draft of requirements are under review by TGDC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Provided </a:t>
            </a:r>
            <a:r>
              <a:rPr lang="en-US" dirty="0" smtClean="0"/>
              <a:t>“Election Administrators as IT Managers” training in Ohio, California, and Nevada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Provided </a:t>
            </a:r>
            <a:r>
              <a:rPr lang="en-US" dirty="0" smtClean="0"/>
              <a:t>risk-limiting audit pilot assistance to counties in Ohio and Pennsylvania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Presented </a:t>
            </a:r>
            <a:r>
              <a:rPr lang="en-US" dirty="0" smtClean="0"/>
              <a:t>on election security and voting system certification at various conferences and forums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699109" y="6498344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9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76CB3902-1E10-4FE0-8D99-5F4E5B6DE539}"/>
              </a:ext>
            </a:extLst>
          </p:cNvPr>
          <p:cNvSpPr txBox="1">
            <a:spLocks/>
          </p:cNvSpPr>
          <p:nvPr/>
        </p:nvSpPr>
        <p:spPr>
          <a:xfrm>
            <a:off x="1447800" y="530463"/>
            <a:ext cx="6248400" cy="54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2019 Testing &amp; Certification Highlights</a:t>
            </a:r>
          </a:p>
        </p:txBody>
      </p:sp>
    </p:spTree>
    <p:extLst>
      <p:ext uri="{BB962C8B-B14F-4D97-AF65-F5344CB8AC3E}">
        <p14:creationId xmlns:p14="http://schemas.microsoft.com/office/powerpoint/2010/main" val="21493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25502" y="1219200"/>
            <a:ext cx="6646898" cy="474574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Voluntary Voting System Guidelines 2.0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Finalize requirements for public comment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Publish </a:t>
            </a:r>
            <a:r>
              <a:rPr lang="en-US" dirty="0"/>
              <a:t>revised program manuals (T&amp;C Program Manual and VSTL Program </a:t>
            </a:r>
            <a:r>
              <a:rPr lang="en-US" dirty="0" smtClean="0"/>
              <a:t>Manual)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Conduct </a:t>
            </a:r>
            <a:r>
              <a:rPr lang="en-US" dirty="0"/>
              <a:t>manufacturing site audits on all EAC-registered manufacturers before the 2020 General </a:t>
            </a:r>
            <a:r>
              <a:rPr lang="en-US" dirty="0" smtClean="0"/>
              <a:t>Election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Conduct </a:t>
            </a:r>
            <a:r>
              <a:rPr lang="en-US" dirty="0"/>
              <a:t>voting system test lab audits on both EAC-accredited voting system test labs before the 2020 General </a:t>
            </a:r>
            <a:r>
              <a:rPr lang="en-US" dirty="0" smtClean="0"/>
              <a:t>Election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 </a:t>
            </a:r>
            <a:r>
              <a:rPr lang="en-US" dirty="0" smtClean="0"/>
              <a:t>additional vulnerability review and penetration testing into the Testing &amp; Certification Program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 </a:t>
            </a:r>
            <a:r>
              <a:rPr lang="en-US" dirty="0" smtClean="0"/>
              <a:t>a voluntary </a:t>
            </a:r>
            <a:r>
              <a:rPr lang="en-US" dirty="0"/>
              <a:t>e</a:t>
            </a:r>
            <a:r>
              <a:rPr lang="en-US" dirty="0" smtClean="0"/>
              <a:t>lection </a:t>
            </a:r>
            <a:r>
              <a:rPr lang="en-US" dirty="0"/>
              <a:t>t</a:t>
            </a:r>
            <a:r>
              <a:rPr lang="en-US" dirty="0" smtClean="0"/>
              <a:t>echnology review program</a:t>
            </a:r>
            <a:r>
              <a:rPr lang="en-US" baseline="30000" dirty="0" smtClean="0"/>
              <a:t>1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699109" y="6498344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76CB3902-1E10-4FE0-8D99-5F4E5B6DE539}"/>
              </a:ext>
            </a:extLst>
          </p:cNvPr>
          <p:cNvSpPr txBox="1">
            <a:spLocks/>
          </p:cNvSpPr>
          <p:nvPr/>
        </p:nvSpPr>
        <p:spPr>
          <a:xfrm>
            <a:off x="1447800" y="530463"/>
            <a:ext cx="6248400" cy="54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2020 Testing &amp; Certification Goals</a:t>
            </a:r>
          </a:p>
        </p:txBody>
      </p:sp>
    </p:spTree>
    <p:extLst>
      <p:ext uri="{BB962C8B-B14F-4D97-AF65-F5344CB8AC3E}">
        <p14:creationId xmlns:p14="http://schemas.microsoft.com/office/powerpoint/2010/main" val="10045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9109" y="6498344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76CB3902-1E10-4FE0-8D99-5F4E5B6DE539}"/>
              </a:ext>
            </a:extLst>
          </p:cNvPr>
          <p:cNvSpPr txBox="1">
            <a:spLocks/>
          </p:cNvSpPr>
          <p:nvPr/>
        </p:nvSpPr>
        <p:spPr>
          <a:xfrm>
            <a:off x="2922069" y="539311"/>
            <a:ext cx="3276600" cy="54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How can we help?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0"/>
            <a:ext cx="4443235" cy="21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25502" y="1447800"/>
            <a:ext cx="6646898" cy="4517142"/>
          </a:xfrm>
        </p:spPr>
        <p:txBody>
          <a:bodyPr/>
          <a:lstStyle/>
          <a:p>
            <a:endParaRPr lang="en-US" sz="1800" dirty="0">
              <a:solidFill>
                <a:schemeClr val="tx2"/>
              </a:solidFill>
            </a:endParaRPr>
          </a:p>
          <a:p>
            <a:pPr algn="ctr"/>
            <a:r>
              <a:rPr lang="en-US" sz="8800" dirty="0" smtClean="0">
                <a:solidFill>
                  <a:schemeClr val="tx2"/>
                </a:solidFill>
              </a:rPr>
              <a:t>Thank You!</a:t>
            </a:r>
            <a:endParaRPr lang="en-US" sz="8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9109" y="6498344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12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6800" y="647700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7DE0FC24-BAD0-4639-BE23-82FD057E432A}"/>
              </a:ext>
            </a:extLst>
          </p:cNvPr>
          <p:cNvSpPr txBox="1">
            <a:spLocks/>
          </p:cNvSpPr>
          <p:nvPr/>
        </p:nvSpPr>
        <p:spPr>
          <a:xfrm>
            <a:off x="2286000" y="677917"/>
            <a:ext cx="4572000" cy="54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Testing &amp; Certification Contacts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25502" y="1295400"/>
            <a:ext cx="6438900" cy="47244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Jerome Lovato 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Director, Voting System Testing &amp; Certification</a:t>
            </a:r>
          </a:p>
          <a:p>
            <a:r>
              <a:rPr lang="en-US" sz="1800" dirty="0" smtClean="0">
                <a:solidFill>
                  <a:schemeClr val="tx2"/>
                </a:solidFill>
                <a:hlinkClick r:id="rId3"/>
              </a:rPr>
              <a:t>jlovato@eac.gov</a:t>
            </a:r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202-805-4613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b="1" dirty="0" smtClean="0">
                <a:solidFill>
                  <a:schemeClr val="tx2"/>
                </a:solidFill>
              </a:rPr>
              <a:t>Jessica Bowers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Senior Election Technology Specialist</a:t>
            </a:r>
          </a:p>
          <a:p>
            <a:r>
              <a:rPr lang="en-US" sz="1800" dirty="0" smtClean="0">
                <a:solidFill>
                  <a:schemeClr val="tx2"/>
                </a:solidFill>
                <a:hlinkClick r:id="rId4"/>
              </a:rPr>
              <a:t>jbowers@eac.gov</a:t>
            </a:r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202-459-7861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b="1" dirty="0" smtClean="0">
                <a:solidFill>
                  <a:schemeClr val="tx2"/>
                </a:solidFill>
              </a:rPr>
              <a:t>Paul </a:t>
            </a:r>
            <a:r>
              <a:rPr lang="en-US" sz="1800" b="1" dirty="0" err="1" smtClean="0">
                <a:solidFill>
                  <a:schemeClr val="tx2"/>
                </a:solidFill>
              </a:rPr>
              <a:t>Aumayr</a:t>
            </a:r>
            <a:endParaRPr lang="en-US" sz="1800" b="1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Senior Election Technology Specialist</a:t>
            </a:r>
          </a:p>
          <a:p>
            <a:r>
              <a:rPr lang="en-US" sz="1800" dirty="0" smtClean="0">
                <a:solidFill>
                  <a:schemeClr val="tx2"/>
                </a:solidFill>
                <a:hlinkClick r:id="rId5"/>
              </a:rPr>
              <a:t>paumayr@eac.gov</a:t>
            </a:r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202-476-9051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9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5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9109" y="6498344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12" y="1805842"/>
            <a:ext cx="772279" cy="777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24199"/>
            <a:ext cx="1504950" cy="1512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65" y="1772652"/>
            <a:ext cx="758608" cy="777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61" y="1836420"/>
            <a:ext cx="777240" cy="777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52" y="1805842"/>
            <a:ext cx="781050" cy="781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92" y="1776164"/>
            <a:ext cx="776134" cy="7761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77" y="3124200"/>
            <a:ext cx="1504950" cy="1512871"/>
          </a:xfrm>
          <a:prstGeom prst="rect">
            <a:avLst/>
          </a:prstGeom>
        </p:spPr>
      </p:pic>
      <p:sp>
        <p:nvSpPr>
          <p:cNvPr id="25" name="Oval Callout 24"/>
          <p:cNvSpPr/>
          <p:nvPr/>
        </p:nvSpPr>
        <p:spPr>
          <a:xfrm>
            <a:off x="1514475" y="1746982"/>
            <a:ext cx="2188043" cy="1377217"/>
          </a:xfrm>
          <a:prstGeom prst="wedgeEllipseCallout">
            <a:avLst>
              <a:gd name="adj1" fmla="val -24108"/>
              <a:gd name="adj2" fmla="val 6879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You work in elections? So you only work once a year. Must be nice.</a:t>
            </a:r>
            <a:endParaRPr lang="en-US" sz="1600" dirty="0"/>
          </a:p>
        </p:txBody>
      </p:sp>
      <p:sp>
        <p:nvSpPr>
          <p:cNvPr id="26" name="Cloud Callout 25"/>
          <p:cNvSpPr/>
          <p:nvPr/>
        </p:nvSpPr>
        <p:spPr>
          <a:xfrm>
            <a:off x="3886200" y="1491517"/>
            <a:ext cx="4982056" cy="1409700"/>
          </a:xfrm>
          <a:prstGeom prst="cloudCallout">
            <a:avLst>
              <a:gd name="adj1" fmla="val -6757"/>
              <a:gd name="adj2" fmla="val 63895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9109" y="6498344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76CB3902-1E10-4FE0-8D99-5F4E5B6DE539}"/>
              </a:ext>
            </a:extLst>
          </p:cNvPr>
          <p:cNvSpPr txBox="1">
            <a:spLocks/>
          </p:cNvSpPr>
          <p:nvPr/>
        </p:nvSpPr>
        <p:spPr>
          <a:xfrm>
            <a:off x="3467100" y="539313"/>
            <a:ext cx="2362200" cy="54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United States</a:t>
            </a:r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315200" cy="47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9109" y="6498344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76CB3902-1E10-4FE0-8D99-5F4E5B6DE539}"/>
              </a:ext>
            </a:extLst>
          </p:cNvPr>
          <p:cNvSpPr txBox="1">
            <a:spLocks/>
          </p:cNvSpPr>
          <p:nvPr/>
        </p:nvSpPr>
        <p:spPr>
          <a:xfrm>
            <a:off x="4032126" y="381000"/>
            <a:ext cx="1066800" cy="54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Texas</a:t>
            </a:r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95252"/>
            <a:ext cx="6934200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9109" y="6498344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76CB3902-1E10-4FE0-8D99-5F4E5B6DE539}"/>
              </a:ext>
            </a:extLst>
          </p:cNvPr>
          <p:cNvSpPr txBox="1">
            <a:spLocks/>
          </p:cNvSpPr>
          <p:nvPr/>
        </p:nvSpPr>
        <p:spPr>
          <a:xfrm>
            <a:off x="3398519" y="539314"/>
            <a:ext cx="2438400" cy="54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Loving County</a:t>
            </a:r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6096000" cy="440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/>
          <a:stretch/>
        </p:blipFill>
        <p:spPr>
          <a:xfrm>
            <a:off x="762000" y="1371599"/>
            <a:ext cx="7239000" cy="4625179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19200" y="609600"/>
            <a:ext cx="6400800" cy="533401"/>
          </a:xfrm>
        </p:spPr>
        <p:txBody>
          <a:bodyPr/>
          <a:lstStyle/>
          <a:p>
            <a:pPr algn="ctr"/>
            <a:r>
              <a:rPr lang="en-US" sz="3000" spc="50" dirty="0" smtClean="0"/>
              <a:t>Election Administrator Competencies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0600" y="6439786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638800"/>
            <a:ext cx="8839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</a:rPr>
              <a:t>PRESENTATION PLACE &amp; DATE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/>
          <a:stretch/>
        </p:blipFill>
        <p:spPr>
          <a:xfrm>
            <a:off x="952499" y="1295400"/>
            <a:ext cx="7277101" cy="4658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71600" y="609600"/>
            <a:ext cx="6400800" cy="533401"/>
          </a:xfrm>
        </p:spPr>
        <p:txBody>
          <a:bodyPr/>
          <a:lstStyle/>
          <a:p>
            <a:pPr algn="ctr"/>
            <a:r>
              <a:rPr lang="en-US" sz="2600" spc="50" dirty="0" smtClean="0"/>
              <a:t>Interaction of Voting and Election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96547" y="6468055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6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25502" y="1219200"/>
            <a:ext cx="6646898" cy="47457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Assistance</a:t>
            </a:r>
            <a:r>
              <a:rPr lang="en-US" dirty="0" smtClean="0"/>
              <a:t> is our middle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guidance to meet HAVA </a:t>
            </a:r>
            <a:r>
              <a:rPr lang="en-US" dirty="0" smtClean="0"/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for adopting</a:t>
            </a:r>
            <a:r>
              <a:rPr lang="en-US" dirty="0"/>
              <a:t> voluntary voting system </a:t>
            </a:r>
            <a:r>
              <a:rPr lang="en-US" dirty="0" smtClean="0"/>
              <a:t>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Serve </a:t>
            </a:r>
            <a:r>
              <a:rPr lang="en-US" dirty="0"/>
              <a:t>as a national clearinghouse of information on election </a:t>
            </a:r>
            <a:r>
              <a:rPr lang="en-US" dirty="0" smtClean="0"/>
              <a:t>administration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Accredit </a:t>
            </a:r>
            <a:r>
              <a:rPr lang="en-US" dirty="0"/>
              <a:t>testing </a:t>
            </a:r>
            <a:r>
              <a:rPr lang="en-US" dirty="0" smtClean="0"/>
              <a:t>laboratories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Certify voting systems</a:t>
            </a:r>
            <a:r>
              <a:rPr lang="en-US" dirty="0"/>
              <a:t> 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Audit</a:t>
            </a:r>
            <a:r>
              <a:rPr lang="en-US" dirty="0"/>
              <a:t> the use of HAVA </a:t>
            </a:r>
            <a:r>
              <a:rPr lang="en-US" dirty="0" smtClean="0"/>
              <a:t>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Maintain </a:t>
            </a:r>
            <a:r>
              <a:rPr lang="en-US" dirty="0"/>
              <a:t>the national mail voter registration form</a:t>
            </a:r>
            <a:r>
              <a:rPr lang="en-US" b="1" dirty="0"/>
              <a:t> 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699109" y="6498344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76CB3902-1E10-4FE0-8D99-5F4E5B6DE539}"/>
              </a:ext>
            </a:extLst>
          </p:cNvPr>
          <p:cNvSpPr txBox="1">
            <a:spLocks/>
          </p:cNvSpPr>
          <p:nvPr/>
        </p:nvSpPr>
        <p:spPr>
          <a:xfrm>
            <a:off x="3657600" y="539312"/>
            <a:ext cx="1905000" cy="54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EAC’s Role</a:t>
            </a:r>
          </a:p>
        </p:txBody>
      </p:sp>
    </p:spTree>
    <p:extLst>
      <p:ext uri="{BB962C8B-B14F-4D97-AF65-F5344CB8AC3E}">
        <p14:creationId xmlns:p14="http://schemas.microsoft.com/office/powerpoint/2010/main" val="13944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25502" y="1219200"/>
            <a:ext cx="6646898" cy="47457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Voting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Approve (testing &amp; certification is a 14-step process)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Decertify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Oversight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Voting system manufacturers (6)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Voting system test labs (2)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Election administrator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Election Administrator as IT Manager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Risk-limiting audit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Agency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Voluntary Voting System Guidelines 2.0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699109" y="6498344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8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76CB3902-1E10-4FE0-8D99-5F4E5B6DE539}"/>
              </a:ext>
            </a:extLst>
          </p:cNvPr>
          <p:cNvSpPr txBox="1">
            <a:spLocks/>
          </p:cNvSpPr>
          <p:nvPr/>
        </p:nvSpPr>
        <p:spPr>
          <a:xfrm>
            <a:off x="1600200" y="539312"/>
            <a:ext cx="5943600" cy="54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EAC Testing &amp; Certification Program</a:t>
            </a:r>
            <a:endParaRPr lang="en-US" sz="3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422</Words>
  <Application>Microsoft Office PowerPoint</Application>
  <PresentationFormat>On-screen Show (4:3)</PresentationFormat>
  <Paragraphs>112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2018-05-28T07:35:03Z</dcterms:created>
  <dcterms:modified xsi:type="dcterms:W3CDTF">2020-01-09T02:16:33Z</dcterms:modified>
</cp:coreProperties>
</file>